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69" d="100"/>
          <a:sy n="69" d="100"/>
        </p:scale>
        <p:origin x="84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李昀軒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112年11月27日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11月27日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 dirty="0">
                <a:solidFill>
                  <a:srgbClr val="0C3373"/>
                </a:solidFill>
                <a:latin typeface="微軟正黑體"/>
              </a:rPr>
              <a:t>11月27日 0</a:t>
            </a:r>
            <a:r>
              <a:rPr lang="en-US" altLang="zh-TW" sz="1800" b="1" dirty="0">
                <a:solidFill>
                  <a:srgbClr val="0C3373"/>
                </a:solidFill>
                <a:latin typeface="微軟正黑體"/>
              </a:rPr>
              <a:t>8</a:t>
            </a:r>
            <a:r>
              <a:rPr sz="1800" b="1" dirty="0">
                <a:solidFill>
                  <a:srgbClr val="0C3373"/>
                </a:solidFill>
                <a:latin typeface="微軟正黑體"/>
              </a:rPr>
              <a:t>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(27)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日東北季風減弱，水氣隨時間減少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，基隆北海岸、宜蘭零星短暫雨，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預估日雨量</a:t>
            </a:r>
            <a:r>
              <a:rPr lang="en-US" altLang="zh-TW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15~30</a:t>
            </a:r>
            <a:r>
              <a:rPr lang="zh-TW" altLang="en-US" sz="18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</a:t>
            </a:r>
            <a:r>
              <a:rPr lang="zh-TW" altLang="en-US" sz="1800" b="1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，大雨以下；除迎風面降雨外，其餘各地晴到多雲</a:t>
            </a:r>
            <a:r>
              <a:rPr lang="zh-TW" altLang="en-US" sz="1800" b="0" i="0" u="none" strike="noStrike" cap="none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b="0" i="0" u="none" strike="noStrike" cap="none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97147" y="1192805"/>
            <a:ext cx="4098286" cy="4098286"/>
          </a:xfrm>
          <a:prstGeom prst="rect">
            <a:avLst/>
          </a:prstGeom>
        </p:spPr>
      </p:pic>
      <p:pic>
        <p:nvPicPr>
          <p:cNvPr id="188" name="Picture 187" descr="round_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7" y="925932"/>
            <a:ext cx="8164268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11月27日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北方槽線通過大陸沿海並移向日韓，東北風逐漸減弱，南來水氣減少，僅迎風面宜蘭山區仍有零星短暫雨。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下一波大陸冷高壓位於蒙古，預估</a:t>
            </a:r>
            <a:r>
              <a:rPr lang="en-US" altLang="zh-TW" sz="1600" dirty="0">
                <a:solidFill>
                  <a:srgbClr val="000C18"/>
                </a:solidFill>
              </a:rPr>
              <a:t>28</a:t>
            </a:r>
            <a:r>
              <a:rPr lang="zh-TW" altLang="en-US" sz="1600" dirty="0">
                <a:solidFill>
                  <a:srgbClr val="000C18"/>
                </a:solidFill>
              </a:rPr>
              <a:t>日深夜東北季風增強，冷空氣及水氣皆不多，僅風速略增，至</a:t>
            </a:r>
            <a:r>
              <a:rPr lang="en-US" altLang="zh-TW" sz="1600" dirty="0">
                <a:solidFill>
                  <a:srgbClr val="000C18"/>
                </a:solidFill>
              </a:rPr>
              <a:t>29</a:t>
            </a:r>
            <a:r>
              <a:rPr lang="zh-TW" altLang="en-US" sz="1600" dirty="0">
                <a:solidFill>
                  <a:srgbClr val="000C18"/>
                </a:solidFill>
              </a:rPr>
              <a:t>日緩和且回暖。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sz="1600" dirty="0">
                <a:solidFill>
                  <a:srgbClr val="000C18"/>
                </a:solidFill>
              </a:rPr>
              <a:t>30</a:t>
            </a:r>
            <a:r>
              <a:rPr lang="zh-TW" altLang="en-US" sz="1600" dirty="0">
                <a:solidFill>
                  <a:srgbClr val="000C18"/>
                </a:solidFill>
              </a:rPr>
              <a:t>日至</a:t>
            </a:r>
            <a:r>
              <a:rPr lang="en-US" altLang="zh-TW" sz="1600" dirty="0">
                <a:solidFill>
                  <a:srgbClr val="000C18"/>
                </a:solidFill>
              </a:rPr>
              <a:t>12</a:t>
            </a:r>
            <a:r>
              <a:rPr lang="zh-TW" altLang="en-US" sz="1600" dirty="0">
                <a:solidFill>
                  <a:srgbClr val="000C18"/>
                </a:solidFill>
              </a:rPr>
              <a:t>月</a:t>
            </a:r>
            <a:r>
              <a:rPr lang="en-US" altLang="zh-TW" sz="1600" dirty="0">
                <a:solidFill>
                  <a:srgbClr val="000C18"/>
                </a:solidFill>
              </a:rPr>
              <a:t>03</a:t>
            </a:r>
            <a:r>
              <a:rPr lang="zh-TW" altLang="en-US" sz="1600" dirty="0">
                <a:solidFill>
                  <a:srgbClr val="000C18"/>
                </a:solidFill>
              </a:rPr>
              <a:t>日，東北季風增強且水氣偏多，故迎風面降雨明顯各地再轉濕冷。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611626" y="320465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468903" y="2462322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0;p33">
            <a:extLst>
              <a:ext uri="{FF2B5EF4-FFF2-40B4-BE49-F238E27FC236}">
                <a16:creationId xmlns:a16="http://schemas.microsoft.com/office/drawing/2014/main" id="{52C29555-1D0B-DBDF-F4DB-A83C3ABD6FB8}"/>
              </a:ext>
            </a:extLst>
          </p:cNvPr>
          <p:cNvSpPr/>
          <p:nvPr/>
        </p:nvSpPr>
        <p:spPr>
          <a:xfrm>
            <a:off x="1605786" y="3041719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24C8B253-9D7C-4749-4711-A313504D2F7D}"/>
              </a:ext>
            </a:extLst>
          </p:cNvPr>
          <p:cNvSpPr/>
          <p:nvPr/>
        </p:nvSpPr>
        <p:spPr>
          <a:xfrm rot="17118664">
            <a:off x="2867505" y="2269599"/>
            <a:ext cx="1113971" cy="194391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354174 w 754602"/>
              <a:gd name="connsiteY2" fmla="*/ 1174184 h 1322772"/>
              <a:gd name="connsiteX3" fmla="*/ 0 w 754602"/>
              <a:gd name="connsiteY3" fmla="*/ 1322772 h 1322772"/>
              <a:gd name="connsiteX0" fmla="*/ 782669 w 782669"/>
              <a:gd name="connsiteY0" fmla="*/ 0 h 1209965"/>
              <a:gd name="connsiteX1" fmla="*/ 658381 w 782669"/>
              <a:gd name="connsiteY1" fmla="*/ 381739 h 1209965"/>
              <a:gd name="connsiteX2" fmla="*/ 382241 w 782669"/>
              <a:gd name="connsiteY2" fmla="*/ 1174184 h 1209965"/>
              <a:gd name="connsiteX3" fmla="*/ 0 w 782669"/>
              <a:gd name="connsiteY3" fmla="*/ 1118854 h 1209965"/>
              <a:gd name="connsiteX0" fmla="*/ 782669 w 782669"/>
              <a:gd name="connsiteY0" fmla="*/ 0 h 1250717"/>
              <a:gd name="connsiteX1" fmla="*/ 658381 w 782669"/>
              <a:gd name="connsiteY1" fmla="*/ 381739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82669 w 782669"/>
              <a:gd name="connsiteY0" fmla="*/ 0 h 1250717"/>
              <a:gd name="connsiteX1" fmla="*/ 658381 w 782669"/>
              <a:gd name="connsiteY1" fmla="*/ 381739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82669 w 782669"/>
              <a:gd name="connsiteY0" fmla="*/ 0 h 1250717"/>
              <a:gd name="connsiteX1" fmla="*/ 652580 w 782669"/>
              <a:gd name="connsiteY1" fmla="*/ 680714 h 1250717"/>
              <a:gd name="connsiteX2" fmla="*/ 382241 w 782669"/>
              <a:gd name="connsiteY2" fmla="*/ 1174184 h 1250717"/>
              <a:gd name="connsiteX3" fmla="*/ 0 w 782669"/>
              <a:gd name="connsiteY3" fmla="*/ 1118854 h 1250717"/>
              <a:gd name="connsiteX0" fmla="*/ 775339 w 775339"/>
              <a:gd name="connsiteY0" fmla="*/ 1 h 735431"/>
              <a:gd name="connsiteX1" fmla="*/ 652580 w 775339"/>
              <a:gd name="connsiteY1" fmla="*/ 165428 h 735431"/>
              <a:gd name="connsiteX2" fmla="*/ 382241 w 775339"/>
              <a:gd name="connsiteY2" fmla="*/ 658898 h 735431"/>
              <a:gd name="connsiteX3" fmla="*/ 0 w 775339"/>
              <a:gd name="connsiteY3" fmla="*/ 603568 h 735431"/>
              <a:gd name="connsiteX0" fmla="*/ 746141 w 746141"/>
              <a:gd name="connsiteY0" fmla="*/ 192426 h 869382"/>
              <a:gd name="connsiteX1" fmla="*/ 623382 w 746141"/>
              <a:gd name="connsiteY1" fmla="*/ 357853 h 869382"/>
              <a:gd name="connsiteX2" fmla="*/ 353043 w 746141"/>
              <a:gd name="connsiteY2" fmla="*/ 851323 h 869382"/>
              <a:gd name="connsiteX3" fmla="*/ 0 w 746141"/>
              <a:gd name="connsiteY3" fmla="*/ 2 h 869382"/>
              <a:gd name="connsiteX0" fmla="*/ 746141 w 746141"/>
              <a:gd name="connsiteY0" fmla="*/ 192426 h 1010408"/>
              <a:gd name="connsiteX1" fmla="*/ 623382 w 746141"/>
              <a:gd name="connsiteY1" fmla="*/ 357853 h 1010408"/>
              <a:gd name="connsiteX2" fmla="*/ 319691 w 746141"/>
              <a:gd name="connsiteY2" fmla="*/ 994569 h 1010408"/>
              <a:gd name="connsiteX3" fmla="*/ 0 w 746141"/>
              <a:gd name="connsiteY3" fmla="*/ 2 h 1010408"/>
              <a:gd name="connsiteX0" fmla="*/ 746141 w 746141"/>
              <a:gd name="connsiteY0" fmla="*/ 192426 h 994568"/>
              <a:gd name="connsiteX1" fmla="*/ 623382 w 746141"/>
              <a:gd name="connsiteY1" fmla="*/ 357853 h 994568"/>
              <a:gd name="connsiteX2" fmla="*/ 319691 w 746141"/>
              <a:gd name="connsiteY2" fmla="*/ 994569 h 994568"/>
              <a:gd name="connsiteX3" fmla="*/ 0 w 746141"/>
              <a:gd name="connsiteY3" fmla="*/ 2 h 994568"/>
              <a:gd name="connsiteX0" fmla="*/ 746141 w 746141"/>
              <a:gd name="connsiteY0" fmla="*/ 192426 h 994568"/>
              <a:gd name="connsiteX1" fmla="*/ 623382 w 746141"/>
              <a:gd name="connsiteY1" fmla="*/ 357853 h 994568"/>
              <a:gd name="connsiteX2" fmla="*/ 319691 w 746141"/>
              <a:gd name="connsiteY2" fmla="*/ 994569 h 994568"/>
              <a:gd name="connsiteX3" fmla="*/ 0 w 746141"/>
              <a:gd name="connsiteY3" fmla="*/ 2 h 994568"/>
              <a:gd name="connsiteX0" fmla="*/ 746141 w 746141"/>
              <a:gd name="connsiteY0" fmla="*/ 192426 h 994568"/>
              <a:gd name="connsiteX1" fmla="*/ 545279 w 746141"/>
              <a:gd name="connsiteY1" fmla="*/ 594681 h 994568"/>
              <a:gd name="connsiteX2" fmla="*/ 319691 w 746141"/>
              <a:gd name="connsiteY2" fmla="*/ 994569 h 994568"/>
              <a:gd name="connsiteX3" fmla="*/ 0 w 746141"/>
              <a:gd name="connsiteY3" fmla="*/ 2 h 994568"/>
              <a:gd name="connsiteX0" fmla="*/ 746141 w 746141"/>
              <a:gd name="connsiteY0" fmla="*/ 192426 h 994568"/>
              <a:gd name="connsiteX1" fmla="*/ 545279 w 746141"/>
              <a:gd name="connsiteY1" fmla="*/ 594681 h 994568"/>
              <a:gd name="connsiteX2" fmla="*/ 319691 w 746141"/>
              <a:gd name="connsiteY2" fmla="*/ 994569 h 994568"/>
              <a:gd name="connsiteX3" fmla="*/ 0 w 746141"/>
              <a:gd name="connsiteY3" fmla="*/ 2 h 99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141" h="994568">
                <a:moveTo>
                  <a:pt x="746141" y="192426"/>
                </a:moveTo>
                <a:cubicBezTo>
                  <a:pt x="709890" y="321152"/>
                  <a:pt x="645657" y="473209"/>
                  <a:pt x="545279" y="594681"/>
                </a:cubicBezTo>
                <a:cubicBezTo>
                  <a:pt x="444901" y="716153"/>
                  <a:pt x="461356" y="876318"/>
                  <a:pt x="319691" y="994569"/>
                </a:cubicBezTo>
                <a:cubicBezTo>
                  <a:pt x="213787" y="859215"/>
                  <a:pt x="118719" y="467130"/>
                  <a:pt x="0" y="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Google Shape;129;p33">
            <a:extLst>
              <a:ext uri="{FF2B5EF4-FFF2-40B4-BE49-F238E27FC236}">
                <a16:creationId xmlns:a16="http://schemas.microsoft.com/office/drawing/2014/main" id="{895C8D3F-6308-EEBC-10BA-CAB5DCB97221}"/>
              </a:ext>
            </a:extLst>
          </p:cNvPr>
          <p:cNvSpPr/>
          <p:nvPr/>
        </p:nvSpPr>
        <p:spPr>
          <a:xfrm rot="704558">
            <a:off x="3772461" y="2135782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1;p33">
            <a:extLst>
              <a:ext uri="{FF2B5EF4-FFF2-40B4-BE49-F238E27FC236}">
                <a16:creationId xmlns:a16="http://schemas.microsoft.com/office/drawing/2014/main" id="{D2157378-9CC9-7712-70C7-09C0056B9BCF}"/>
              </a:ext>
            </a:extLst>
          </p:cNvPr>
          <p:cNvSpPr/>
          <p:nvPr/>
        </p:nvSpPr>
        <p:spPr>
          <a:xfrm>
            <a:off x="3252718" y="107116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B2BC903C-AACC-C9E2-9916-81B55FEFF54F}"/>
              </a:ext>
            </a:extLst>
          </p:cNvPr>
          <p:cNvSpPr/>
          <p:nvPr/>
        </p:nvSpPr>
        <p:spPr>
          <a:xfrm>
            <a:off x="3556069" y="2773466"/>
            <a:ext cx="2621317" cy="390168"/>
          </a:xfrm>
          <a:custGeom>
            <a:avLst/>
            <a:gdLst>
              <a:gd name="connsiteX0" fmla="*/ 2267712 w 2267712"/>
              <a:gd name="connsiteY0" fmla="*/ 36945 h 353937"/>
              <a:gd name="connsiteX1" fmla="*/ 1816608 w 2267712"/>
              <a:gd name="connsiteY1" fmla="*/ 369 h 353937"/>
              <a:gd name="connsiteX2" fmla="*/ 1536192 w 2267712"/>
              <a:gd name="connsiteY2" fmla="*/ 24753 h 353937"/>
              <a:gd name="connsiteX3" fmla="*/ 890016 w 2267712"/>
              <a:gd name="connsiteY3" fmla="*/ 122289 h 353937"/>
              <a:gd name="connsiteX4" fmla="*/ 536448 w 2267712"/>
              <a:gd name="connsiteY4" fmla="*/ 232017 h 353937"/>
              <a:gd name="connsiteX5" fmla="*/ 0 w 2267712"/>
              <a:gd name="connsiteY5" fmla="*/ 353937 h 353937"/>
              <a:gd name="connsiteX0" fmla="*/ 2304249 w 2304249"/>
              <a:gd name="connsiteY0" fmla="*/ 36945 h 353937"/>
              <a:gd name="connsiteX1" fmla="*/ 1853145 w 2304249"/>
              <a:gd name="connsiteY1" fmla="*/ 369 h 353937"/>
              <a:gd name="connsiteX2" fmla="*/ 1572729 w 2304249"/>
              <a:gd name="connsiteY2" fmla="*/ 24753 h 353937"/>
              <a:gd name="connsiteX3" fmla="*/ 926553 w 2304249"/>
              <a:gd name="connsiteY3" fmla="*/ 122289 h 353937"/>
              <a:gd name="connsiteX4" fmla="*/ 572985 w 2304249"/>
              <a:gd name="connsiteY4" fmla="*/ 232017 h 353937"/>
              <a:gd name="connsiteX5" fmla="*/ 0 w 2304249"/>
              <a:gd name="connsiteY5" fmla="*/ 353937 h 353937"/>
              <a:gd name="connsiteX0" fmla="*/ 2304249 w 2304249"/>
              <a:gd name="connsiteY0" fmla="*/ 36945 h 353937"/>
              <a:gd name="connsiteX1" fmla="*/ 1853145 w 2304249"/>
              <a:gd name="connsiteY1" fmla="*/ 369 h 353937"/>
              <a:gd name="connsiteX2" fmla="*/ 1572729 w 2304249"/>
              <a:gd name="connsiteY2" fmla="*/ 24753 h 353937"/>
              <a:gd name="connsiteX3" fmla="*/ 926553 w 2304249"/>
              <a:gd name="connsiteY3" fmla="*/ 122289 h 353937"/>
              <a:gd name="connsiteX4" fmla="*/ 597343 w 2304249"/>
              <a:gd name="connsiteY4" fmla="*/ 265785 h 353937"/>
              <a:gd name="connsiteX5" fmla="*/ 0 w 2304249"/>
              <a:gd name="connsiteY5" fmla="*/ 353937 h 353937"/>
              <a:gd name="connsiteX0" fmla="*/ 2304249 w 2304249"/>
              <a:gd name="connsiteY0" fmla="*/ 37826 h 354818"/>
              <a:gd name="connsiteX1" fmla="*/ 1853145 w 2304249"/>
              <a:gd name="connsiteY1" fmla="*/ 1250 h 354818"/>
              <a:gd name="connsiteX2" fmla="*/ 1572729 w 2304249"/>
              <a:gd name="connsiteY2" fmla="*/ 25634 h 354818"/>
              <a:gd name="connsiteX3" fmla="*/ 926553 w 2304249"/>
              <a:gd name="connsiteY3" fmla="*/ 179451 h 354818"/>
              <a:gd name="connsiteX4" fmla="*/ 597343 w 2304249"/>
              <a:gd name="connsiteY4" fmla="*/ 266666 h 354818"/>
              <a:gd name="connsiteX5" fmla="*/ 0 w 2304249"/>
              <a:gd name="connsiteY5" fmla="*/ 354818 h 354818"/>
              <a:gd name="connsiteX0" fmla="*/ 2304249 w 2304249"/>
              <a:gd name="connsiteY0" fmla="*/ 39575 h 356567"/>
              <a:gd name="connsiteX1" fmla="*/ 1853145 w 2304249"/>
              <a:gd name="connsiteY1" fmla="*/ 2999 h 356567"/>
              <a:gd name="connsiteX2" fmla="*/ 1572729 w 2304249"/>
              <a:gd name="connsiteY2" fmla="*/ 117431 h 356567"/>
              <a:gd name="connsiteX3" fmla="*/ 926553 w 2304249"/>
              <a:gd name="connsiteY3" fmla="*/ 181200 h 356567"/>
              <a:gd name="connsiteX4" fmla="*/ 597343 w 2304249"/>
              <a:gd name="connsiteY4" fmla="*/ 268415 h 356567"/>
              <a:gd name="connsiteX5" fmla="*/ 0 w 2304249"/>
              <a:gd name="connsiteY5" fmla="*/ 356567 h 356567"/>
              <a:gd name="connsiteX0" fmla="*/ 2304249 w 2304249"/>
              <a:gd name="connsiteY0" fmla="*/ 0 h 316992"/>
              <a:gd name="connsiteX1" fmla="*/ 1572729 w 2304249"/>
              <a:gd name="connsiteY1" fmla="*/ 77856 h 316992"/>
              <a:gd name="connsiteX2" fmla="*/ 926553 w 2304249"/>
              <a:gd name="connsiteY2" fmla="*/ 141625 h 316992"/>
              <a:gd name="connsiteX3" fmla="*/ 597343 w 2304249"/>
              <a:gd name="connsiteY3" fmla="*/ 228840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26553 w 2304249"/>
              <a:gd name="connsiteY2" fmla="*/ 141625 h 316992"/>
              <a:gd name="connsiteX3" fmla="*/ 597343 w 2304249"/>
              <a:gd name="connsiteY3" fmla="*/ 228840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597343 w 2304249"/>
              <a:gd name="connsiteY3" fmla="*/ 228840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63377 w 2304249"/>
              <a:gd name="connsiteY3" fmla="*/ 285121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99912 w 2304249"/>
              <a:gd name="connsiteY3" fmla="*/ 251353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99912 w 2304249"/>
              <a:gd name="connsiteY3" fmla="*/ 251353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99912 w 2304249"/>
              <a:gd name="connsiteY3" fmla="*/ 251353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99912 w 2304249"/>
              <a:gd name="connsiteY3" fmla="*/ 251353 h 316992"/>
              <a:gd name="connsiteX4" fmla="*/ 0 w 2304249"/>
              <a:gd name="connsiteY4" fmla="*/ 316992 h 316992"/>
              <a:gd name="connsiteX0" fmla="*/ 2304249 w 2304249"/>
              <a:gd name="connsiteY0" fmla="*/ 0 h 316992"/>
              <a:gd name="connsiteX1" fmla="*/ 1572729 w 2304249"/>
              <a:gd name="connsiteY1" fmla="*/ 111625 h 316992"/>
              <a:gd name="connsiteX2" fmla="*/ 999625 w 2304249"/>
              <a:gd name="connsiteY2" fmla="*/ 186649 h 316992"/>
              <a:gd name="connsiteX3" fmla="*/ 499912 w 2304249"/>
              <a:gd name="connsiteY3" fmla="*/ 251353 h 316992"/>
              <a:gd name="connsiteX4" fmla="*/ 0 w 2304249"/>
              <a:gd name="connsiteY4" fmla="*/ 316992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249" h="316992">
                <a:moveTo>
                  <a:pt x="2304249" y="0"/>
                </a:moveTo>
                <a:lnTo>
                  <a:pt x="1572729" y="111625"/>
                </a:lnTo>
                <a:cubicBezTo>
                  <a:pt x="1355292" y="142733"/>
                  <a:pt x="1190607" y="140849"/>
                  <a:pt x="999625" y="186649"/>
                </a:cubicBezTo>
                <a:cubicBezTo>
                  <a:pt x="808643" y="232449"/>
                  <a:pt x="648249" y="235259"/>
                  <a:pt x="499912" y="251353"/>
                </a:cubicBezTo>
                <a:cubicBezTo>
                  <a:pt x="302861" y="267449"/>
                  <a:pt x="194056" y="275336"/>
                  <a:pt x="0" y="316992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Google Shape;130;p33">
            <a:extLst>
              <a:ext uri="{FF2B5EF4-FFF2-40B4-BE49-F238E27FC236}">
                <a16:creationId xmlns:a16="http://schemas.microsoft.com/office/drawing/2014/main" id="{73C90BE1-B1FB-58C7-76A1-011829258167}"/>
              </a:ext>
            </a:extLst>
          </p:cNvPr>
          <p:cNvSpPr/>
          <p:nvPr/>
        </p:nvSpPr>
        <p:spPr>
          <a:xfrm>
            <a:off x="1197348" y="937889"/>
            <a:ext cx="506888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29;p33">
            <a:extLst>
              <a:ext uri="{FF2B5EF4-FFF2-40B4-BE49-F238E27FC236}">
                <a16:creationId xmlns:a16="http://schemas.microsoft.com/office/drawing/2014/main" id="{6D30B086-A7A2-AD77-70F0-DA7A39C5790C}"/>
              </a:ext>
            </a:extLst>
          </p:cNvPr>
          <p:cNvSpPr/>
          <p:nvPr/>
        </p:nvSpPr>
        <p:spPr>
          <a:xfrm rot="3198214">
            <a:off x="1676718" y="1413332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8;p33">
            <a:extLst>
              <a:ext uri="{FF2B5EF4-FFF2-40B4-BE49-F238E27FC236}">
                <a16:creationId xmlns:a16="http://schemas.microsoft.com/office/drawing/2014/main" id="{474E33E1-63E7-24DA-A617-F37F7EF11C56}"/>
              </a:ext>
            </a:extLst>
          </p:cNvPr>
          <p:cNvSpPr txBox="1"/>
          <p:nvPr/>
        </p:nvSpPr>
        <p:spPr>
          <a:xfrm>
            <a:off x="902960" y="3604200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相對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Relatively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新北東側、宜蘭有短暫雨，雨勢未達大雨等級。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西帽山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15.0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12.0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昨(26)日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桃園以北、基隆北海岸、宜蘭陰短暫雨，其中基隆北海岸、宜蘭山區雨勢近大雨等級。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新北市瑞芳區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大粗坑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79.5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丁線蘇澳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(2K+000~17K+000)(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東澳嶺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51.0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今(27)日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9" b="707"/>
          <a:stretch/>
        </p:blipFill>
        <p:spPr>
          <a:xfrm>
            <a:off x="1101545" y="948146"/>
            <a:ext cx="3871285" cy="3492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84" b="2311"/>
          <a:stretch/>
        </p:blipFill>
        <p:spPr>
          <a:xfrm>
            <a:off x="6860651" y="870012"/>
            <a:ext cx="3871285" cy="3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20385" y="1038526"/>
            <a:ext cx="1490903" cy="2766626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(27)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東北季風減弱，基隆北海岸、東半部、新北東側山區有零星短暫雨。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(28)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東北季風稍增強，環境偏乾，宜蘭、新北東側山區有零星短暫雨。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(29)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環境偏東風，水氣偏多，基隆北海岸、新北東側及宜蘭有零星短暫雨。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今(27)日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57513" y="6129935"/>
            <a:ext cx="731600" cy="5248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621853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今(27)日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宜蘭山區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新北東側、東部山區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新北東側至宜蘭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10~30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5~10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15~30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蘇花路廊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基隆北海岸至東北角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35286" y="1037487"/>
            <a:ext cx="1479425" cy="2760486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41829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8"/>
            <a:ext cx="1490902" cy="2766624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408323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48.0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30.0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14.5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25.5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49.5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11.5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12.0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4.0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89566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2.5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984650"/>
            <a:ext cx="11188145" cy="231672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(27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東北季風漸減，水氣逐減，基隆北海岸、宜蘭山區有零星短暫雨。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(28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東北季風稍增強、水氣少，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迎風面有零星短暫雨，西半部沿海注意強風，其餘各地天氣為多雲到晴。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(29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環境偏東風，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氣溫回升，水氣增多，基隆北海岸、新北東側山區有局部短暫雨。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今重點關注路段：台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線、台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蘇花路廊</a:t>
            </a:r>
            <a:r>
              <a:rPr lang="en-US" altLang="zh-TW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</a:p>
          <a:p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52377</TotalTime>
  <Words>1252</Words>
  <Application>Microsoft Office PowerPoint</Application>
  <PresentationFormat>寬螢幕</PresentationFormat>
  <Paragraphs>243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Arial</vt:lpstr>
      <vt:lpstr>Wingdings</vt:lpstr>
      <vt:lpstr>Tahoma</vt:lpstr>
      <vt:lpstr>Calibri</vt:lpstr>
      <vt:lpstr>微軟正黑體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1467</cp:revision>
  <dcterms:modified xsi:type="dcterms:W3CDTF">2023-11-27T01:01:52Z</dcterms:modified>
</cp:coreProperties>
</file>